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0" r:id="rId3"/>
    <p:sldId id="264" r:id="rId4"/>
    <p:sldId id="259" r:id="rId5"/>
    <p:sldId id="263" r:id="rId6"/>
    <p:sldId id="261" r:id="rId7"/>
    <p:sldId id="265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00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13" y="236132"/>
            <a:ext cx="8520600" cy="490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SmartAdvisor</a:t>
            </a: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3" title="SwissHacks logo main_white@2x (1).png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776" y="407950"/>
            <a:ext cx="1503525" cy="4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4563193"/>
            <a:ext cx="85206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Raiffeisen: Augmenting Advisors using real-time data and client history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940290" y="2655355"/>
            <a:ext cx="1407300" cy="5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team picture</a:t>
            </a:r>
            <a:endParaRPr sz="16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oup of men standing together&#10;&#10;AI-generated content may be incorrect.">
            <a:extLst>
              <a:ext uri="{FF2B5EF4-FFF2-40B4-BE49-F238E27FC236}">
                <a16:creationId xmlns:a16="http://schemas.microsoft.com/office/drawing/2014/main" id="{577C281C-3787-74D2-E5F3-9B00EDA49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50" y="989089"/>
            <a:ext cx="4971287" cy="3312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49EA-4193-FF73-FB4E-643265F6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Advisors Challenges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9D486C-70EB-F053-1864-D0B59F2CE48B}"/>
              </a:ext>
            </a:extLst>
          </p:cNvPr>
          <p:cNvSpPr/>
          <p:nvPr/>
        </p:nvSpPr>
        <p:spPr>
          <a:xfrm>
            <a:off x="631975" y="3080062"/>
            <a:ext cx="2404512" cy="115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500+</a:t>
            </a:r>
            <a:b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lients per client advisor on average. Knowing each customer is impossible.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9ECAA-D903-B6B8-E595-52B9D5D5CE61}"/>
              </a:ext>
            </a:extLst>
          </p:cNvPr>
          <p:cNvSpPr/>
          <p:nvPr/>
        </p:nvSpPr>
        <p:spPr>
          <a:xfrm>
            <a:off x="499993" y="4512154"/>
            <a:ext cx="2668477" cy="2225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Client relationship</a:t>
            </a:r>
            <a:endParaRPr lang="en-CH" sz="1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1C672-B9C0-FA17-0646-03AF8A87FE51}"/>
              </a:ext>
            </a:extLst>
          </p:cNvPr>
          <p:cNvSpPr/>
          <p:nvPr/>
        </p:nvSpPr>
        <p:spPr>
          <a:xfrm>
            <a:off x="3301169" y="4512154"/>
            <a:ext cx="5463037" cy="2225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Client advice</a:t>
            </a:r>
            <a:endParaRPr lang="en-CH" sz="1800" dirty="0">
              <a:solidFill>
                <a:schemeClr val="tx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BD06D07-EFFF-272B-9190-BB8E0EC05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27140" r="66832" b="45437"/>
          <a:stretch/>
        </p:blipFill>
        <p:spPr bwMode="auto">
          <a:xfrm>
            <a:off x="754592" y="1322284"/>
            <a:ext cx="2159279" cy="14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388700E-E7E3-5BAB-8EF4-6BCEEE6DAA2C}"/>
              </a:ext>
            </a:extLst>
          </p:cNvPr>
          <p:cNvGrpSpPr/>
          <p:nvPr/>
        </p:nvGrpSpPr>
        <p:grpSpPr>
          <a:xfrm>
            <a:off x="3387126" y="1223345"/>
            <a:ext cx="5291123" cy="3008202"/>
            <a:chOff x="3369263" y="1690273"/>
            <a:chExt cx="5291123" cy="30082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C4F82F-5DE6-A6D8-1C00-90069F28C83F}"/>
                </a:ext>
              </a:extLst>
            </p:cNvPr>
            <p:cNvSpPr/>
            <p:nvPr/>
          </p:nvSpPr>
          <p:spPr>
            <a:xfrm>
              <a:off x="3369263" y="3546990"/>
              <a:ext cx="2404512" cy="115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100+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Products with complex conditions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799898-5856-B2A8-F1F7-A03702F9CFA5}"/>
                </a:ext>
              </a:extLst>
            </p:cNvPr>
            <p:cNvSpPr/>
            <p:nvPr/>
          </p:nvSpPr>
          <p:spPr>
            <a:xfrm>
              <a:off x="6255874" y="3546990"/>
              <a:ext cx="2404512" cy="115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  <a:latin typeface="Calibri"/>
                  <a:ea typeface="Calibri"/>
                  <a:cs typeface="Calibri"/>
                  <a:sym typeface="Calibri"/>
                </a:rPr>
                <a:t>Delayed data insights</a:t>
              </a:r>
              <a:endParaRPr lang="en-US" sz="18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is not available in real-time to close the client instantly. </a:t>
              </a:r>
            </a:p>
            <a:p>
              <a:pPr marL="285750" indent="-285750">
                <a:buFontTx/>
                <a:buChar char="-"/>
              </a:pPr>
              <a:endParaRPr lang="en-US" sz="18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F9ACD235-E5EB-E5F9-0945-690941C6F7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8" t="28829" r="40249" b="39901"/>
            <a:stretch/>
          </p:blipFill>
          <p:spPr bwMode="auto">
            <a:xfrm>
              <a:off x="3823999" y="1690273"/>
              <a:ext cx="1507787" cy="1608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AAA57B4-D9F0-FD91-C213-B0D9EFC3B3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10" t="28684" r="6732" b="41300"/>
            <a:stretch/>
          </p:blipFill>
          <p:spPr bwMode="auto">
            <a:xfrm>
              <a:off x="6453748" y="1722551"/>
              <a:ext cx="1979579" cy="1543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BC862C-F948-04EC-F2EE-BF34B76502DF}"/>
              </a:ext>
            </a:extLst>
          </p:cNvPr>
          <p:cNvCxnSpPr/>
          <p:nvPr/>
        </p:nvCxnSpPr>
        <p:spPr>
          <a:xfrm>
            <a:off x="499993" y="4802799"/>
            <a:ext cx="266847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DDF200-8791-EB53-B621-5AD07006926C}"/>
              </a:ext>
            </a:extLst>
          </p:cNvPr>
          <p:cNvCxnSpPr>
            <a:cxnSpLocks/>
          </p:cNvCxnSpPr>
          <p:nvPr/>
        </p:nvCxnSpPr>
        <p:spPr>
          <a:xfrm>
            <a:off x="3301169" y="4802799"/>
            <a:ext cx="5463037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1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FA53-CDFB-2B6E-4A37-3F7D8E3A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2929007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Our solution: </a:t>
            </a:r>
            <a:r>
              <a:rPr lang="en-US" dirty="0" err="1"/>
              <a:t>SmartAdvisor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BCFA0-C66D-252C-A6C7-90A20C19D37C}"/>
              </a:ext>
            </a:extLst>
          </p:cNvPr>
          <p:cNvSpPr/>
          <p:nvPr/>
        </p:nvSpPr>
        <p:spPr>
          <a:xfrm>
            <a:off x="311700" y="1216238"/>
            <a:ext cx="2929007" cy="3336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SmartAdvisor</a:t>
            </a:r>
            <a:r>
              <a:rPr lang="en-US" sz="18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helps client advisors build </a:t>
            </a:r>
            <a:r>
              <a:rPr lang="en-US" sz="1800" b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stronger client relationships and detect selling opportunities </a:t>
            </a:r>
            <a:r>
              <a:rPr lang="en-US" sz="18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with real-time flashcards during the sales.</a:t>
            </a:r>
            <a:endParaRPr lang="en-CH" sz="180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5" descr="People shaking hands">
            <a:extLst>
              <a:ext uri="{FF2B5EF4-FFF2-40B4-BE49-F238E27FC236}">
                <a16:creationId xmlns:a16="http://schemas.microsoft.com/office/drawing/2014/main" id="{7B7ADDCE-5612-5C3E-BCB4-44D453A3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694" y="0"/>
            <a:ext cx="77114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510F-8B67-BB8A-ED90-5138AA2E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</a:t>
            </a:r>
            <a:endParaRPr lang="en-CH" dirty="0"/>
          </a:p>
        </p:txBody>
      </p:sp>
      <p:pic>
        <p:nvPicPr>
          <p:cNvPr id="7" name="Picture 6" descr="Matured woman working at home">
            <a:extLst>
              <a:ext uri="{FF2B5EF4-FFF2-40B4-BE49-F238E27FC236}">
                <a16:creationId xmlns:a16="http://schemas.microsoft.com/office/drawing/2014/main" id="{61524CA7-F4FC-1A3B-1F95-8DE7324D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6" y="1208565"/>
            <a:ext cx="3550686" cy="2367124"/>
          </a:xfrm>
          <a:prstGeom prst="rect">
            <a:avLst/>
          </a:prstGeom>
        </p:spPr>
      </p:pic>
      <p:pic>
        <p:nvPicPr>
          <p:cNvPr id="13" name="Picture 12" descr="Workers in office">
            <a:extLst>
              <a:ext uri="{FF2B5EF4-FFF2-40B4-BE49-F238E27FC236}">
                <a16:creationId xmlns:a16="http://schemas.microsoft.com/office/drawing/2014/main" id="{E02A1E37-30C7-036A-1E49-7E08E319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78" y="1208565"/>
            <a:ext cx="3550686" cy="23671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681478-32FC-F593-006B-21ABD36BDBEC}"/>
              </a:ext>
            </a:extLst>
          </p:cNvPr>
          <p:cNvSpPr txBox="1"/>
          <p:nvPr/>
        </p:nvSpPr>
        <p:spPr>
          <a:xfrm>
            <a:off x="5036778" y="3766529"/>
            <a:ext cx="35506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Support during the meeting: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Flashcards appear automatically during the meeting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Negotiation tips continuously provide support for sales 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8C2F4-8630-8D4D-14EB-B40E31C34B4D}"/>
              </a:ext>
            </a:extLst>
          </p:cNvPr>
          <p:cNvSpPr txBox="1"/>
          <p:nvPr/>
        </p:nvSpPr>
        <p:spPr>
          <a:xfrm>
            <a:off x="556536" y="3766529"/>
            <a:ext cx="35506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Pre-meeting preparation: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Client information provides context and tips to bond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Suggested products based on client historical data and custom selling points</a:t>
            </a:r>
          </a:p>
        </p:txBody>
      </p:sp>
    </p:spTree>
    <p:extLst>
      <p:ext uri="{BB962C8B-B14F-4D97-AF65-F5344CB8AC3E}">
        <p14:creationId xmlns:p14="http://schemas.microsoft.com/office/powerpoint/2010/main" val="235901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9F97-DAD2-C246-A123-728696C4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  <a:endParaRPr lang="en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5AFB9F-DF9D-649B-53A4-BE023581A3EF}"/>
              </a:ext>
            </a:extLst>
          </p:cNvPr>
          <p:cNvGrpSpPr/>
          <p:nvPr/>
        </p:nvGrpSpPr>
        <p:grpSpPr>
          <a:xfrm>
            <a:off x="1753195" y="1017725"/>
            <a:ext cx="5738647" cy="3687326"/>
            <a:chOff x="2008762" y="294643"/>
            <a:chExt cx="7217923" cy="4637824"/>
          </a:xfrm>
        </p:grpSpPr>
        <p:pic>
          <p:nvPicPr>
            <p:cNvPr id="5" name="Picture 16" descr="Download Screen, Laptop, Png. Royalty-Free Stock Illustration Image -  Pixabay">
              <a:extLst>
                <a:ext uri="{FF2B5EF4-FFF2-40B4-BE49-F238E27FC236}">
                  <a16:creationId xmlns:a16="http://schemas.microsoft.com/office/drawing/2014/main" id="{B88FA872-01EB-48BE-DDE5-6A9665DA5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762" y="294643"/>
              <a:ext cx="7217923" cy="463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DF80A5-7F39-35CF-F021-58579AE40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136" y="544736"/>
              <a:ext cx="6255173" cy="3735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30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wisshacks_video">
            <a:hlinkClick r:id="" action="ppaction://media"/>
            <a:extLst>
              <a:ext uri="{FF2B5EF4-FFF2-40B4-BE49-F238E27FC236}">
                <a16:creationId xmlns:a16="http://schemas.microsoft.com/office/drawing/2014/main" id="{680F679B-69D9-5641-A466-ED8AB93570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29" t="9383" r="6666" b="1235"/>
          <a:stretch/>
        </p:blipFill>
        <p:spPr>
          <a:xfrm>
            <a:off x="352425" y="127772"/>
            <a:ext cx="8439150" cy="488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0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85CC-9D2E-802C-F080-06DD7D8B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3050"/>
            <a:ext cx="8520600" cy="45720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sz="1100" dirty="0"/>
            </a:br>
            <a:br>
              <a:rPr lang="en-US" sz="1100" dirty="0"/>
            </a:br>
            <a:r>
              <a:rPr lang="en-US" sz="1300" dirty="0"/>
              <a:t>Karim Zeid</a:t>
            </a:r>
            <a:br>
              <a:rPr lang="en-US" sz="1300" dirty="0"/>
            </a:br>
            <a:r>
              <a:rPr lang="en-US" sz="1300" dirty="0"/>
              <a:t>Noel Vase</a:t>
            </a:r>
            <a:br>
              <a:rPr lang="en-US" sz="1300" dirty="0"/>
            </a:br>
            <a:r>
              <a:rPr lang="en-US" sz="1300" dirty="0"/>
              <a:t>Riccardo De Luca</a:t>
            </a:r>
            <a:br>
              <a:rPr lang="en-US" sz="1300" dirty="0"/>
            </a:br>
            <a:r>
              <a:rPr lang="en-US" sz="1300" dirty="0"/>
              <a:t>Alessandro Feri</a:t>
            </a:r>
            <a:br>
              <a:rPr lang="en-US" sz="1300" dirty="0"/>
            </a:br>
            <a:r>
              <a:rPr lang="en-US" sz="1400" dirty="0"/>
              <a:t>Pierluigi </a:t>
            </a:r>
            <a:r>
              <a:rPr lang="en-US" sz="1400" dirty="0" err="1"/>
              <a:t>Salmena</a:t>
            </a:r>
            <a:endParaRPr lang="en-CH" sz="1300" dirty="0"/>
          </a:p>
        </p:txBody>
      </p:sp>
    </p:spTree>
    <p:extLst>
      <p:ext uri="{BB962C8B-B14F-4D97-AF65-F5344CB8AC3E}">
        <p14:creationId xmlns:p14="http://schemas.microsoft.com/office/powerpoint/2010/main" val="24493911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145</Words>
  <Application>Microsoft Office PowerPoint</Application>
  <PresentationFormat>On-screen Show (16:9)</PresentationFormat>
  <Paragraphs>22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Simple Light</vt:lpstr>
      <vt:lpstr>SmartAdvisor</vt:lpstr>
      <vt:lpstr>Client Advisors Challenges</vt:lpstr>
      <vt:lpstr>Our solution: SmartAdvisor</vt:lpstr>
      <vt:lpstr>Our approach</vt:lpstr>
      <vt:lpstr>Demo</vt:lpstr>
      <vt:lpstr>PowerPoint Presentation</vt:lpstr>
      <vt:lpstr>Thank you!   Karim Zeid Noel Vase Riccardo De Luca Alessandro Feri Pierluigi Salmena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Karim Zeid</cp:lastModifiedBy>
  <cp:revision>4</cp:revision>
  <dcterms:modified xsi:type="dcterms:W3CDTF">2025-04-13T09:19:39Z</dcterms:modified>
</cp:coreProperties>
</file>